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4" r:id="rId25"/>
    <p:sldId id="279" r:id="rId26"/>
    <p:sldId id="280" r:id="rId27"/>
    <p:sldId id="281" r:id="rId28"/>
    <p:sldId id="282" r:id="rId29"/>
    <p:sldId id="283" r:id="rId30"/>
  </p:sldIdLst>
  <p:sldSz cx="9144000" cy="5143500" type="screen16x9"/>
  <p:notesSz cx="6858000" cy="9144000"/>
  <p:embeddedFontLst>
    <p:embeddedFont>
      <p:font typeface="Arial Black" panose="020B0604020202020204" pitchFamily="34" charset="0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CDBDB2-12ED-4DC5-9AE0-ADF261BA8959}">
  <a:tblStyle styleId="{EBCDBDB2-12ED-4DC5-9AE0-ADF261BA895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29"/>
    <p:restoredTop sz="94628"/>
  </p:normalViewPr>
  <p:slideViewPr>
    <p:cSldViewPr snapToGrid="0">
      <p:cViewPr>
        <p:scale>
          <a:sx n="148" d="100"/>
          <a:sy n="148" d="100"/>
        </p:scale>
        <p:origin x="600" y="3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kashyap U V" userId="c4c206631872d2c9" providerId="LiveId" clId="{D3FA17A7-BD89-AF41-A8CE-B9765EA4F1BF}"/>
    <pc:docChg chg="undo custSel addSld modSld">
      <pc:chgData name="Manukashyap U V" userId="c4c206631872d2c9" providerId="LiveId" clId="{D3FA17A7-BD89-AF41-A8CE-B9765EA4F1BF}" dt="2021-07-02T15:39:13.127" v="217" actId="14100"/>
      <pc:docMkLst>
        <pc:docMk/>
      </pc:docMkLst>
      <pc:sldChg chg="modSp mod">
        <pc:chgData name="Manukashyap U V" userId="c4c206631872d2c9" providerId="LiveId" clId="{D3FA17A7-BD89-AF41-A8CE-B9765EA4F1BF}" dt="2021-06-01T16:57:27.288" v="2" actId="123"/>
        <pc:sldMkLst>
          <pc:docMk/>
          <pc:sldMk cId="0" sldId="257"/>
        </pc:sldMkLst>
        <pc:spChg chg="mod">
          <ac:chgData name="Manukashyap U V" userId="c4c206631872d2c9" providerId="LiveId" clId="{D3FA17A7-BD89-AF41-A8CE-B9765EA4F1BF}" dt="2021-06-01T16:57:27.288" v="2" actId="123"/>
          <ac:spMkLst>
            <pc:docMk/>
            <pc:sldMk cId="0" sldId="257"/>
            <ac:spMk id="172" creationId="{00000000-0000-0000-0000-000000000000}"/>
          </ac:spMkLst>
        </pc:spChg>
      </pc:sldChg>
      <pc:sldChg chg="modSp mod">
        <pc:chgData name="Manukashyap U V" userId="c4c206631872d2c9" providerId="LiveId" clId="{D3FA17A7-BD89-AF41-A8CE-B9765EA4F1BF}" dt="2021-06-11T03:29:25.410" v="35" actId="1076"/>
        <pc:sldMkLst>
          <pc:docMk/>
          <pc:sldMk cId="0" sldId="258"/>
        </pc:sldMkLst>
        <pc:spChg chg="mod">
          <ac:chgData name="Manukashyap U V" userId="c4c206631872d2c9" providerId="LiveId" clId="{D3FA17A7-BD89-AF41-A8CE-B9765EA4F1BF}" dt="2021-06-11T03:29:25.410" v="35" actId="1076"/>
          <ac:spMkLst>
            <pc:docMk/>
            <pc:sldMk cId="0" sldId="258"/>
            <ac:spMk id="178" creationId="{00000000-0000-0000-0000-000000000000}"/>
          </ac:spMkLst>
        </pc:spChg>
        <pc:spChg chg="mod">
          <ac:chgData name="Manukashyap U V" userId="c4c206631872d2c9" providerId="LiveId" clId="{D3FA17A7-BD89-AF41-A8CE-B9765EA4F1BF}" dt="2021-06-01T16:59:43.086" v="30" actId="242"/>
          <ac:spMkLst>
            <pc:docMk/>
            <pc:sldMk cId="0" sldId="258"/>
            <ac:spMk id="179" creationId="{00000000-0000-0000-0000-000000000000}"/>
          </ac:spMkLst>
        </pc:spChg>
        <pc:picChg chg="mod">
          <ac:chgData name="Manukashyap U V" userId="c4c206631872d2c9" providerId="LiveId" clId="{D3FA17A7-BD89-AF41-A8CE-B9765EA4F1BF}" dt="2021-06-01T17:00:00.678" v="32" actId="1076"/>
          <ac:picMkLst>
            <pc:docMk/>
            <pc:sldMk cId="0" sldId="258"/>
            <ac:picMk id="177" creationId="{00000000-0000-0000-0000-000000000000}"/>
          </ac:picMkLst>
        </pc:picChg>
      </pc:sldChg>
      <pc:sldChg chg="modSp mod">
        <pc:chgData name="Manukashyap U V" userId="c4c206631872d2c9" providerId="LiveId" clId="{D3FA17A7-BD89-AF41-A8CE-B9765EA4F1BF}" dt="2021-06-01T17:00:56.230" v="34" actId="255"/>
        <pc:sldMkLst>
          <pc:docMk/>
          <pc:sldMk cId="0" sldId="276"/>
        </pc:sldMkLst>
        <pc:spChg chg="mod">
          <ac:chgData name="Manukashyap U V" userId="c4c206631872d2c9" providerId="LiveId" clId="{D3FA17A7-BD89-AF41-A8CE-B9765EA4F1BF}" dt="2021-06-01T17:00:50.578" v="33" actId="255"/>
          <ac:spMkLst>
            <pc:docMk/>
            <pc:sldMk cId="0" sldId="276"/>
            <ac:spMk id="289" creationId="{00000000-0000-0000-0000-000000000000}"/>
          </ac:spMkLst>
        </pc:spChg>
        <pc:spChg chg="mod">
          <ac:chgData name="Manukashyap U V" userId="c4c206631872d2c9" providerId="LiveId" clId="{D3FA17A7-BD89-AF41-A8CE-B9765EA4F1BF}" dt="2021-06-01T17:00:56.230" v="34" actId="255"/>
          <ac:spMkLst>
            <pc:docMk/>
            <pc:sldMk cId="0" sldId="276"/>
            <ac:spMk id="291" creationId="{00000000-0000-0000-0000-000000000000}"/>
          </ac:spMkLst>
        </pc:spChg>
      </pc:sldChg>
      <pc:sldChg chg="addSp delSp modSp new mod">
        <pc:chgData name="Manukashyap U V" userId="c4c206631872d2c9" providerId="LiveId" clId="{D3FA17A7-BD89-AF41-A8CE-B9765EA4F1BF}" dt="2021-07-02T15:39:13.127" v="217" actId="14100"/>
        <pc:sldMkLst>
          <pc:docMk/>
          <pc:sldMk cId="2654280681" sldId="284"/>
        </pc:sldMkLst>
        <pc:spChg chg="del mod">
          <ac:chgData name="Manukashyap U V" userId="c4c206631872d2c9" providerId="LiveId" clId="{D3FA17A7-BD89-AF41-A8CE-B9765EA4F1BF}" dt="2021-06-11T06:49:33.004" v="42" actId="478"/>
          <ac:spMkLst>
            <pc:docMk/>
            <pc:sldMk cId="2654280681" sldId="284"/>
            <ac:spMk id="2" creationId="{137F0DBA-D201-8F4F-B606-163BA1CAA5C2}"/>
          </ac:spMkLst>
        </pc:spChg>
        <pc:graphicFrameChg chg="add mod modGraphic">
          <ac:chgData name="Manukashyap U V" userId="c4c206631872d2c9" providerId="LiveId" clId="{D3FA17A7-BD89-AF41-A8CE-B9765EA4F1BF}" dt="2021-07-02T15:39:13.127" v="217" actId="14100"/>
          <ac:graphicFrameMkLst>
            <pc:docMk/>
            <pc:sldMk cId="2654280681" sldId="284"/>
            <ac:graphicFrameMk id="3" creationId="{CE9B0EF5-C709-AA4E-956E-5AC60233839A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973d5c0c3_0_2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d973d5c0c3_0_2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973d5c0c3_0_2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d973d5c0c3_0_2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973d5c0c3_2_19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973d5c0c3_2_19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973d5c0c3_0_2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d973d5c0c3_0_2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973d5c0c3_0_2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endParaRPr/>
          </a:p>
        </p:txBody>
      </p:sp>
      <p:sp>
        <p:nvSpPr>
          <p:cNvPr id="233" name="Google Shape;233;gd973d5c0c3_0_2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2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973d5c0c3_0_2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d973d5c0c3_0_2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973d5c0c3_0_2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d973d5c0c3_0_2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973d5c0c3_2_2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d973d5c0c3_2_2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973d5c0c3_0_2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d973d5c0c3_0_2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973d5c0c3_0_2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gd973d5c0c3_0_2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973d5c0c3_0_2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endParaRPr/>
          </a:p>
        </p:txBody>
      </p:sp>
      <p:sp>
        <p:nvSpPr>
          <p:cNvPr id="275" name="Google Shape;275;gd973d5c0c3_0_2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2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973d5c0c3_0_2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endParaRPr/>
          </a:p>
        </p:txBody>
      </p:sp>
      <p:sp>
        <p:nvSpPr>
          <p:cNvPr id="168" name="Google Shape;168;gd973d5c0c3_0_2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973d5c0c3_0_2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d973d5c0c3_0_2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973d5c0c3_0_2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endParaRPr/>
          </a:p>
        </p:txBody>
      </p:sp>
      <p:sp>
        <p:nvSpPr>
          <p:cNvPr id="287" name="Google Shape;287;gd973d5c0c3_0_2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973d5c0c3_0_2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endParaRPr/>
          </a:p>
        </p:txBody>
      </p:sp>
      <p:sp>
        <p:nvSpPr>
          <p:cNvPr id="294" name="Google Shape;294;gd973d5c0c3_0_2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2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973d5c0c3_0_2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endParaRPr/>
          </a:p>
        </p:txBody>
      </p:sp>
      <p:sp>
        <p:nvSpPr>
          <p:cNvPr id="300" name="Google Shape;300;gd973d5c0c3_0_2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2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973d5c0c3_2_4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973d5c0c3_2_4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973d5c0c3_2_3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973d5c0c3_2_3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973d5c0c3_2_3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973d5c0c3_2_3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d973d5c0c3_2_3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d973d5c0c3_2_3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d973d5c0c3_2_4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d973d5c0c3_2_4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973d5c0c3_0_2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d973d5c0c3_0_2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973d5c0c3_0_2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gd973d5c0c3_0_2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973d5c0c3_0_2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d973d5c0c3_0_2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973d5c0c3_0_2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d973d5c0c3_0_2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973d5c0c3_0_2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d973d5c0c3_0_2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973d5c0c3_0_2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d973d5c0c3_0_2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973d5c0c3_0_2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d973d5c0c3_0_2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1991911" y="761566"/>
            <a:ext cx="5160300" cy="29565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3"/>
          <p:cNvSpPr/>
          <p:nvPr/>
        </p:nvSpPr>
        <p:spPr>
          <a:xfrm>
            <a:off x="2141802" y="3281518"/>
            <a:ext cx="283200" cy="28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6683830" y="3281518"/>
            <a:ext cx="327300" cy="2832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/>
          <p:nvPr/>
        </p:nvSpPr>
        <p:spPr>
          <a:xfrm rot="2700000">
            <a:off x="2275140" y="881424"/>
            <a:ext cx="16546" cy="359352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6728060" y="919458"/>
            <a:ext cx="283200" cy="2832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2151450" y="1662950"/>
            <a:ext cx="4820100" cy="11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3600" b="1">
                <a:solidFill>
                  <a:srgbClr val="21212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3600" b="1">
                <a:solidFill>
                  <a:srgbClr val="21212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3600" b="1">
                <a:solidFill>
                  <a:srgbClr val="21212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3600" b="1">
                <a:solidFill>
                  <a:srgbClr val="21212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3600" b="1">
                <a:solidFill>
                  <a:srgbClr val="21212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3600" b="1">
                <a:solidFill>
                  <a:srgbClr val="21212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3600" b="1">
                <a:solidFill>
                  <a:srgbClr val="21212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3600" b="1">
                <a:solidFill>
                  <a:srgbClr val="21212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3600" b="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1991850" y="3870425"/>
            <a:ext cx="51603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AUTOLAYOUT_5"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49300" y="1147425"/>
            <a:ext cx="7407000" cy="3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AUTOLAYOUT_3">
    <p:bg>
      <p:bgPr>
        <a:solidFill>
          <a:srgbClr val="FFFFF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69;p15"/>
          <p:cNvCxnSpPr/>
          <p:nvPr/>
        </p:nvCxnSpPr>
        <p:spPr>
          <a:xfrm>
            <a:off x="1128750" y="1995025"/>
            <a:ext cx="68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1128750" y="2225463"/>
            <a:ext cx="68865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_6">
    <p:bg>
      <p:bgPr>
        <a:solidFill>
          <a:srgbClr val="FFFFFF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188400" y="188400"/>
            <a:ext cx="8767200" cy="47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282600" y="282600"/>
            <a:ext cx="8578800" cy="45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" name="Google Shape;77;p16"/>
          <p:cNvCxnSpPr/>
          <p:nvPr/>
        </p:nvCxnSpPr>
        <p:spPr>
          <a:xfrm>
            <a:off x="282600" y="4607275"/>
            <a:ext cx="423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" name="Google Shape;78;p16"/>
          <p:cNvCxnSpPr/>
          <p:nvPr/>
        </p:nvCxnSpPr>
        <p:spPr>
          <a:xfrm>
            <a:off x="8438400" y="536225"/>
            <a:ext cx="423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1960500" y="1302475"/>
            <a:ext cx="5223000" cy="9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1960500" y="2331800"/>
            <a:ext cx="5223000" cy="15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AUTOLAYOUT_4"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0" y="3692275"/>
            <a:ext cx="9144087" cy="1364606"/>
          </a:xfrm>
          <a:custGeom>
            <a:avLst/>
            <a:gdLst/>
            <a:ahLst/>
            <a:cxnLst/>
            <a:rect l="l" t="t" r="r" b="b"/>
            <a:pathLst>
              <a:path w="472807" h="72779" extrusionOk="0">
                <a:moveTo>
                  <a:pt x="0" y="72779"/>
                </a:moveTo>
                <a:lnTo>
                  <a:pt x="27992" y="46314"/>
                </a:lnTo>
                <a:lnTo>
                  <a:pt x="46313" y="57511"/>
                </a:lnTo>
                <a:lnTo>
                  <a:pt x="86520" y="0"/>
                </a:lnTo>
                <a:lnTo>
                  <a:pt x="153700" y="62600"/>
                </a:lnTo>
                <a:lnTo>
                  <a:pt x="172022" y="21885"/>
                </a:lnTo>
                <a:lnTo>
                  <a:pt x="202559" y="44278"/>
                </a:lnTo>
                <a:lnTo>
                  <a:pt x="233095" y="27483"/>
                </a:lnTo>
                <a:lnTo>
                  <a:pt x="265159" y="44278"/>
                </a:lnTo>
                <a:lnTo>
                  <a:pt x="304347" y="20358"/>
                </a:lnTo>
                <a:lnTo>
                  <a:pt x="358804" y="45805"/>
                </a:lnTo>
                <a:lnTo>
                  <a:pt x="387814" y="18322"/>
                </a:lnTo>
                <a:lnTo>
                  <a:pt x="430056" y="49877"/>
                </a:lnTo>
                <a:lnTo>
                  <a:pt x="472807" y="16286"/>
                </a:lnTo>
              </a:path>
            </a:pathLst>
          </a:custGeom>
          <a:noFill/>
          <a:ln w="952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17"/>
          <p:cNvSpPr txBox="1">
            <a:spLocks noGrp="1"/>
          </p:cNvSpPr>
          <p:nvPr>
            <p:ph type="ctrTitle"/>
          </p:nvPr>
        </p:nvSpPr>
        <p:spPr>
          <a:xfrm>
            <a:off x="589350" y="843375"/>
            <a:ext cx="6883800" cy="16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AUTOLAYOUT_7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8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49300" y="1147425"/>
            <a:ext cx="7407000" cy="3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AUTOLAYOUT_8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9"/>
          <p:cNvSpPr/>
          <p:nvPr/>
        </p:nvSpPr>
        <p:spPr>
          <a:xfrm>
            <a:off x="552075" y="619500"/>
            <a:ext cx="2910900" cy="3904500"/>
          </a:xfrm>
          <a:prstGeom prst="rect">
            <a:avLst/>
          </a:prstGeom>
          <a:noFill/>
          <a:ln w="152400" cap="flat" cmpd="sng">
            <a:solidFill>
              <a:srgbClr val="37474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896275" y="971750"/>
            <a:ext cx="4353300" cy="16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5319800" y="971750"/>
            <a:ext cx="3312300" cy="28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AUTOLAYOUT_9">
    <p:bg>
      <p:bgPr>
        <a:solidFill>
          <a:srgbClr val="2D314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0"/>
          <p:cNvSpPr/>
          <p:nvPr/>
        </p:nvSpPr>
        <p:spPr>
          <a:xfrm>
            <a:off x="1570975" y="1383750"/>
            <a:ext cx="5976000" cy="237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0"/>
          <p:cNvSpPr/>
          <p:nvPr/>
        </p:nvSpPr>
        <p:spPr>
          <a:xfrm>
            <a:off x="1446600" y="1714900"/>
            <a:ext cx="6250800" cy="171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1885050" y="1960550"/>
            <a:ext cx="5373900" cy="12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sz="3000" b="1">
                <a:solidFill>
                  <a:srgbClr val="F2D7EE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sz="3000" b="1">
                <a:solidFill>
                  <a:srgbClr val="F2D7EE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sz="3000" b="1">
                <a:solidFill>
                  <a:srgbClr val="F2D7EE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sz="3000" b="1">
                <a:solidFill>
                  <a:srgbClr val="F2D7EE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sz="3000" b="1">
                <a:solidFill>
                  <a:srgbClr val="F2D7EE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sz="3000" b="1">
                <a:solidFill>
                  <a:srgbClr val="F2D7EE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sz="3000" b="1">
                <a:solidFill>
                  <a:srgbClr val="F2D7EE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sz="3000" b="1">
                <a:solidFill>
                  <a:srgbClr val="F2D7EE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sz="3000" b="1">
                <a:solidFill>
                  <a:srgbClr val="F2D7EE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2710911" y="1322070"/>
            <a:ext cx="37224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45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2710911" y="1322070"/>
            <a:ext cx="37224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45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2590768" y="1483682"/>
            <a:ext cx="4087200" cy="27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600" b="0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/>
          <p:nvPr/>
        </p:nvSpPr>
        <p:spPr>
          <a:xfrm>
            <a:off x="1489404" y="1410049"/>
            <a:ext cx="6167400" cy="3291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3"/>
          <p:cNvSpPr txBox="1">
            <a:spLocks noGrp="1"/>
          </p:cNvSpPr>
          <p:nvPr>
            <p:ph type="ctrTitle"/>
          </p:nvPr>
        </p:nvSpPr>
        <p:spPr>
          <a:xfrm>
            <a:off x="1817710" y="155575"/>
            <a:ext cx="55086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8">
  <p:cSld name="AUTOLAYOUT_10"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/>
          <p:nvPr/>
        </p:nvSpPr>
        <p:spPr>
          <a:xfrm>
            <a:off x="0" y="0"/>
            <a:ext cx="35127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4011825" y="364950"/>
            <a:ext cx="4850400" cy="425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9">
  <p:cSld name="AUTOLAYOUT_11">
    <p:bg>
      <p:bgPr>
        <a:solidFill>
          <a:srgbClr val="FFFFFF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5"/>
          <p:cNvSpPr/>
          <p:nvPr/>
        </p:nvSpPr>
        <p:spPr>
          <a:xfrm>
            <a:off x="2705800" y="0"/>
            <a:ext cx="6438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>
            <a:off x="304800" y="710000"/>
            <a:ext cx="2089800" cy="75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body" idx="1"/>
          </p:nvPr>
        </p:nvSpPr>
        <p:spPr>
          <a:xfrm>
            <a:off x="304800" y="1554150"/>
            <a:ext cx="2089800" cy="3310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0">
  <p:cSld name="AUTOLAYOUT_12">
    <p:bg>
      <p:bgPr>
        <a:solidFill>
          <a:srgbClr val="FFFFFF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body" idx="1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1">
  <p:cSld name="AUTOLAYOUT_13">
    <p:bg>
      <p:bgPr>
        <a:solidFill>
          <a:srgbClr val="FFFFFF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7"/>
          <p:cNvSpPr/>
          <p:nvPr/>
        </p:nvSpPr>
        <p:spPr>
          <a:xfrm>
            <a:off x="0" y="0"/>
            <a:ext cx="3809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ctrTitle"/>
          </p:nvPr>
        </p:nvSpPr>
        <p:spPr>
          <a:xfrm>
            <a:off x="4269750" y="913500"/>
            <a:ext cx="4202700" cy="331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2">
  <p:cSld name="AUTOLAYOUT_14">
    <p:bg>
      <p:bgPr>
        <a:solidFill>
          <a:srgbClr val="FFFFF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3">
  <p:cSld name="AUTOLAYOUT_19">
    <p:bg>
      <p:bgPr>
        <a:solidFill>
          <a:srgbClr val="FFFFF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5">
  <p:cSld name="AUTOLAYOUT_21">
    <p:bg>
      <p:bgPr>
        <a:solidFill>
          <a:srgbClr val="FFFFFF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0"/>
          <p:cNvSpPr/>
          <p:nvPr/>
        </p:nvSpPr>
        <p:spPr>
          <a:xfrm>
            <a:off x="3822525" y="876138"/>
            <a:ext cx="4810200" cy="3476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0"/>
          <p:cNvSpPr/>
          <p:nvPr/>
        </p:nvSpPr>
        <p:spPr>
          <a:xfrm>
            <a:off x="3920175" y="988038"/>
            <a:ext cx="4614900" cy="325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0"/>
          <p:cNvSpPr/>
          <p:nvPr/>
        </p:nvSpPr>
        <p:spPr>
          <a:xfrm rot="10800000">
            <a:off x="3438975" y="876076"/>
            <a:ext cx="481200" cy="4812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511275" y="714476"/>
            <a:ext cx="2533800" cy="22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>
            <a:spLocks noGrp="1"/>
          </p:cNvSpPr>
          <p:nvPr>
            <p:ph type="ctrTitle"/>
          </p:nvPr>
        </p:nvSpPr>
        <p:spPr>
          <a:xfrm>
            <a:off x="1374600" y="2197350"/>
            <a:ext cx="63948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dk1"/>
                </a:solidFill>
              </a:rPr>
              <a:t>Traffic Sign Classification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" name="Google Shape;165;p31"/>
          <p:cNvSpPr/>
          <p:nvPr/>
        </p:nvSpPr>
        <p:spPr>
          <a:xfrm>
            <a:off x="838800" y="630450"/>
            <a:ext cx="7466400" cy="3882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7" name="Google Shape;217;p40"/>
          <p:cNvGraphicFramePr/>
          <p:nvPr/>
        </p:nvGraphicFramePr>
        <p:xfrm>
          <a:off x="225300" y="112315"/>
          <a:ext cx="8693400" cy="4918870"/>
        </p:xfrm>
        <a:graphic>
          <a:graphicData uri="http://schemas.openxmlformats.org/drawingml/2006/table">
            <a:tbl>
              <a:tblPr>
                <a:noFill/>
                <a:tableStyleId>{EBCDBDB2-12ED-4DC5-9AE0-ADF261BA8959}</a:tableStyleId>
              </a:tblPr>
              <a:tblGrid>
                <a:gridCol w="23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4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Paper Name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Abstract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Methods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Conclusion and Future work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i="1" u="none" strike="noStrike" cap="none">
                          <a:solidFill>
                            <a:schemeClr val="dk1"/>
                          </a:solidFill>
                        </a:rPr>
                        <a:t>Indian Traffic Sign Detection and Classification Using Neural Networks</a:t>
                      </a:r>
                      <a:endParaRPr sz="1400" b="1" i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-Arun Nandewal 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CSE Department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arunnandewal@gmail.com 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Abhishek Tripathi 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IT Department 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abhishek.tripathi2421@gmail.com 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Satyam Chandrra 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EEE Department 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satyam9871@gmail.com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NITK Surathkal 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● This paper presents an automatic Indian Road Traffic Sign Detection and Classification system based on Multiple Neural Networks.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Validated on a standard data set of Indian Traffic Signs.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Proposed methodology works with real time images invariant to rotation, illumination and with partially distorted and occluded images. 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The proposed system has 4 stages: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○ Image procurement     and preprocessing 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  ○ Color segmentation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    ○  Blob Detection 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        using Binarization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        and Otsu   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        Thresholding.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    Classification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        using Multiple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        Neural Networks to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        decide the type of 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        sign.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Conclusion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○ when the NN  is trained over a standard database, the recognition of ROI has high accuracy.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Future Work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○ Real time implementation requires more robust system which has reduced proceeding time.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1"/>
          <p:cNvPicPr preferRelativeResize="0"/>
          <p:nvPr/>
        </p:nvPicPr>
        <p:blipFill rotWithShape="1">
          <a:blip r:embed="rId3">
            <a:alphaModFix/>
          </a:blip>
          <a:srcRect t="9369" b="9369"/>
          <a:stretch/>
        </p:blipFill>
        <p:spPr>
          <a:xfrm>
            <a:off x="1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1"/>
          <p:cNvSpPr/>
          <p:nvPr/>
        </p:nvSpPr>
        <p:spPr>
          <a:xfrm>
            <a:off x="0" y="2574400"/>
            <a:ext cx="4568400" cy="17145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41"/>
          <p:cNvSpPr txBox="1">
            <a:spLocks noGrp="1"/>
          </p:cNvSpPr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dataset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>
            <a:spLocks noGrp="1"/>
          </p:cNvSpPr>
          <p:nvPr>
            <p:ph type="title"/>
          </p:nvPr>
        </p:nvSpPr>
        <p:spPr>
          <a:xfrm>
            <a:off x="868500" y="334525"/>
            <a:ext cx="74070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>
                <a:solidFill>
                  <a:schemeClr val="dk1"/>
                </a:solidFill>
              </a:rPr>
              <a:t>General Information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230" name="Google Shape;230;p42"/>
          <p:cNvSpPr txBox="1">
            <a:spLocks noGrp="1"/>
          </p:cNvSpPr>
          <p:nvPr>
            <p:ph type="body" idx="1"/>
          </p:nvPr>
        </p:nvSpPr>
        <p:spPr>
          <a:xfrm>
            <a:off x="868500" y="1147425"/>
            <a:ext cx="7407000" cy="3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dirty="0">
                <a:solidFill>
                  <a:schemeClr val="dk1"/>
                </a:solidFill>
              </a:rPr>
              <a:t>GTSRB - German Traffic Sign Recognition Benchmark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" sz="1400" dirty="0">
                <a:solidFill>
                  <a:schemeClr val="dk1"/>
                </a:solidFill>
              </a:rPr>
              <a:t>German Traffic Sign Recognition Dataset (GTSRB) is an image classification dataset. The images are photos of traffic signs. This benchmark has the following properties: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Single-image, multi-class classification problem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More than 40 classes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More than 50,000 images in total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Large, lifelike database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700"/>
              </a:spcBef>
              <a:spcAft>
                <a:spcPts val="1600"/>
              </a:spcAft>
              <a:buSzPts val="1600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/>
          <p:nvPr/>
        </p:nvSpPr>
        <p:spPr>
          <a:xfrm>
            <a:off x="1194600" y="1115779"/>
            <a:ext cx="6754800" cy="2912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3"/>
          <p:cNvSpPr txBox="1">
            <a:spLocks noGrp="1"/>
          </p:cNvSpPr>
          <p:nvPr>
            <p:ph type="title"/>
          </p:nvPr>
        </p:nvSpPr>
        <p:spPr>
          <a:xfrm>
            <a:off x="2257650" y="313991"/>
            <a:ext cx="46287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700"/>
              <a:t>Data Set Values</a:t>
            </a:r>
            <a:endParaRPr sz="2700"/>
          </a:p>
        </p:txBody>
      </p:sp>
      <p:sp>
        <p:nvSpPr>
          <p:cNvPr id="237" name="Google Shape;237;p43"/>
          <p:cNvSpPr txBox="1"/>
          <p:nvPr/>
        </p:nvSpPr>
        <p:spPr>
          <a:xfrm>
            <a:off x="885450" y="4407599"/>
            <a:ext cx="7373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the mismatched and missing values are removed</a:t>
            </a:r>
            <a:endParaRPr sz="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>
            <a:spLocks noGrp="1"/>
          </p:cNvSpPr>
          <p:nvPr>
            <p:ph type="title"/>
          </p:nvPr>
        </p:nvSpPr>
        <p:spPr>
          <a:xfrm>
            <a:off x="868500" y="334525"/>
            <a:ext cx="74070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>
                <a:solidFill>
                  <a:schemeClr val="dk1"/>
                </a:solidFill>
              </a:rPr>
              <a:t>Data set analysis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243" name="Google Shape;243;p44"/>
          <p:cNvSpPr txBox="1">
            <a:spLocks noGrp="1"/>
          </p:cNvSpPr>
          <p:nvPr>
            <p:ph type="body" idx="1"/>
          </p:nvPr>
        </p:nvSpPr>
        <p:spPr>
          <a:xfrm>
            <a:off x="868500" y="1202900"/>
            <a:ext cx="7407000" cy="3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34799 Images distributed over 42 Classes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4" name="Google Shape;24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835813"/>
            <a:ext cx="74676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>
            <a:spLocks noGrp="1"/>
          </p:cNvSpPr>
          <p:nvPr>
            <p:ph type="title"/>
          </p:nvPr>
        </p:nvSpPr>
        <p:spPr>
          <a:xfrm>
            <a:off x="510600" y="334525"/>
            <a:ext cx="81228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>
                <a:solidFill>
                  <a:schemeClr val="dk1"/>
                </a:solidFill>
              </a:rPr>
              <a:t>Image Classification and Augmentation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250" name="Google Shape;250;p45"/>
          <p:cNvSpPr txBox="1">
            <a:spLocks noGrp="1"/>
          </p:cNvSpPr>
          <p:nvPr>
            <p:ph type="body" idx="1"/>
          </p:nvPr>
        </p:nvSpPr>
        <p:spPr>
          <a:xfrm>
            <a:off x="252900" y="997525"/>
            <a:ext cx="8638200" cy="3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Classification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Augmentation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1" name="Google Shape;25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738" y="1569200"/>
            <a:ext cx="322897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4350" y="1550150"/>
            <a:ext cx="327660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5"/>
          <p:cNvPicPr preferRelativeResize="0"/>
          <p:nvPr/>
        </p:nvPicPr>
        <p:blipFill rotWithShape="1">
          <a:blip r:embed="rId5">
            <a:alphaModFix/>
          </a:blip>
          <a:srcRect l="3820" r="2765"/>
          <a:stretch/>
        </p:blipFill>
        <p:spPr>
          <a:xfrm>
            <a:off x="349300" y="3494350"/>
            <a:ext cx="8541799" cy="4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6"/>
          <p:cNvPicPr preferRelativeResize="0"/>
          <p:nvPr/>
        </p:nvPicPr>
        <p:blipFill rotWithShape="1">
          <a:blip r:embed="rId3">
            <a:alphaModFix/>
          </a:blip>
          <a:srcRect t="21875" b="21875"/>
          <a:stretch/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6"/>
          <p:cNvSpPr/>
          <p:nvPr/>
        </p:nvSpPr>
        <p:spPr>
          <a:xfrm>
            <a:off x="0" y="2574400"/>
            <a:ext cx="4568400" cy="17145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46"/>
          <p:cNvSpPr txBox="1">
            <a:spLocks noGrp="1"/>
          </p:cNvSpPr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model for TSC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>
            <a:spLocks noGrp="1"/>
          </p:cNvSpPr>
          <p:nvPr>
            <p:ph type="title"/>
          </p:nvPr>
        </p:nvSpPr>
        <p:spPr>
          <a:xfrm>
            <a:off x="868500" y="334525"/>
            <a:ext cx="74070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>
                <a:solidFill>
                  <a:schemeClr val="dk1"/>
                </a:solidFill>
              </a:rPr>
              <a:t>Convolution Neural Network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266" name="Google Shape;266;p47"/>
          <p:cNvSpPr txBox="1">
            <a:spLocks noGrp="1"/>
          </p:cNvSpPr>
          <p:nvPr>
            <p:ph type="body" idx="1"/>
          </p:nvPr>
        </p:nvSpPr>
        <p:spPr>
          <a:xfrm>
            <a:off x="868500" y="1147425"/>
            <a:ext cx="7407000" cy="3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solidFill>
                  <a:schemeClr val="dk1"/>
                </a:solidFill>
              </a:rPr>
              <a:t>CNN is a machine learning algorithm that can take an input image, assign importance to various aspects or objects in the image, and be able to differentiate one from another.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solidFill>
                  <a:schemeClr val="dk1"/>
                </a:solidFill>
              </a:rPr>
              <a:t>CNN works by extracting the features from the images. Any CNN consists of the following: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The input layer which is a grayscale image.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The output layer which is a binary or multi-class labels.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Hidden Layers consisting of convolution layers, ReLU (rectified linear unit) layers, the pooling layer, and a fully connected Neural Network.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>
            <a:spLocks noGrp="1"/>
          </p:cNvSpPr>
          <p:nvPr>
            <p:ph type="title"/>
          </p:nvPr>
        </p:nvSpPr>
        <p:spPr>
          <a:xfrm>
            <a:off x="868500" y="334525"/>
            <a:ext cx="74070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>
                <a:solidFill>
                  <a:schemeClr val="dk1"/>
                </a:solidFill>
              </a:rPr>
              <a:t>CNN Model for TSC</a:t>
            </a:r>
            <a:endParaRPr sz="2700">
              <a:solidFill>
                <a:schemeClr val="dk1"/>
              </a:solidFill>
            </a:endParaRPr>
          </a:p>
        </p:txBody>
      </p:sp>
      <p:pic>
        <p:nvPicPr>
          <p:cNvPr id="272" name="Google Shape;27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74" y="1330450"/>
            <a:ext cx="8990451" cy="29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9"/>
          <p:cNvSpPr txBox="1">
            <a:spLocks noGrp="1"/>
          </p:cNvSpPr>
          <p:nvPr>
            <p:ph type="title"/>
          </p:nvPr>
        </p:nvSpPr>
        <p:spPr>
          <a:xfrm>
            <a:off x="2252980" y="427254"/>
            <a:ext cx="46380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700"/>
              <a:t>CNN Model Info</a:t>
            </a:r>
            <a:endParaRPr sz="2700"/>
          </a:p>
        </p:txBody>
      </p:sp>
      <p:sp>
        <p:nvSpPr>
          <p:cNvPr id="278" name="Google Shape;278;p49"/>
          <p:cNvSpPr txBox="1"/>
          <p:nvPr/>
        </p:nvSpPr>
        <p:spPr>
          <a:xfrm>
            <a:off x="370490" y="849164"/>
            <a:ext cx="8560500" cy="3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1397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Sequential Model</a:t>
            </a:r>
            <a:endParaRPr sz="700"/>
          </a:p>
          <a:p>
            <a:pPr marL="1397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1st conv2d layer - 60 filters with 5x5 filter</a:t>
            </a:r>
            <a:endParaRPr sz="700"/>
          </a:p>
          <a:p>
            <a:pPr marL="1397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2nd conv2d layer- 60 filters with 5x5 filter </a:t>
            </a:r>
            <a:endParaRPr sz="700"/>
          </a:p>
          <a:p>
            <a:pPr marL="1397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3rd conv2d  layer- 30 filters  with 3x3 filter</a:t>
            </a:r>
            <a:endParaRPr sz="700"/>
          </a:p>
          <a:p>
            <a:pPr marL="1397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4th conv2d layer- 30 filters with 3x3 filter</a:t>
            </a:r>
            <a:endParaRPr sz="700"/>
          </a:p>
          <a:p>
            <a:pPr marL="1397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Maxpooling with 2x2 filter</a:t>
            </a:r>
            <a:endParaRPr sz="700"/>
          </a:p>
          <a:p>
            <a:pPr marL="1397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Dropout of 0.5</a:t>
            </a:r>
            <a:endParaRPr sz="700"/>
          </a:p>
          <a:p>
            <a:pPr marL="1397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Flatten</a:t>
            </a:r>
            <a:endParaRPr sz="700"/>
          </a:p>
          <a:p>
            <a:pPr marL="1397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Dense layer with 500 nodes</a:t>
            </a:r>
            <a:endParaRPr sz="700"/>
          </a:p>
          <a:p>
            <a:pPr marL="1397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Dropout  of 0.5</a:t>
            </a:r>
            <a:endParaRPr sz="700"/>
          </a:p>
          <a:p>
            <a:pPr marL="1397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Dense layer of 42 nodes with  SoftMax activation.  </a:t>
            </a:r>
            <a:endParaRPr sz="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2"/>
          <p:cNvPicPr preferRelativeResize="0"/>
          <p:nvPr/>
        </p:nvPicPr>
        <p:blipFill rotWithShape="1">
          <a:blip r:embed="rId3">
            <a:alphaModFix amt="60000"/>
          </a:blip>
          <a:srcRect l="24724" r="24724"/>
          <a:stretch/>
        </p:blipFill>
        <p:spPr>
          <a:xfrm>
            <a:off x="0" y="0"/>
            <a:ext cx="35125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 txBox="1">
            <a:spLocks noGrp="1"/>
          </p:cNvSpPr>
          <p:nvPr>
            <p:ph type="title"/>
          </p:nvPr>
        </p:nvSpPr>
        <p:spPr>
          <a:xfrm>
            <a:off x="311700" y="307825"/>
            <a:ext cx="2631900" cy="9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About the team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2" name="Google Shape;172;p32"/>
          <p:cNvSpPr txBox="1">
            <a:spLocks noGrp="1"/>
          </p:cNvSpPr>
          <p:nvPr>
            <p:ph type="body" idx="1"/>
          </p:nvPr>
        </p:nvSpPr>
        <p:spPr>
          <a:xfrm>
            <a:off x="4011825" y="364950"/>
            <a:ext cx="4850400" cy="42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 dirty="0"/>
              <a:t>Guide</a:t>
            </a:r>
            <a:endParaRPr b="0" i="0" u="none" strike="noStrike" cap="none" dirty="0"/>
          </a:p>
          <a:p>
            <a:pPr marL="850900" marR="863600" lvl="0" indent="-254000" algn="l" rtl="0"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en" b="0" i="0" u="none" strike="noStrike" cap="none" dirty="0"/>
              <a:t>Mr. Ramesh Shettigar  Assistant Professor Grade II</a:t>
            </a:r>
            <a:endParaRPr b="0" i="0" u="none" strike="noStrike" cap="none" dirty="0"/>
          </a:p>
          <a:p>
            <a:pPr marL="12700" marR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0" i="0" u="none" strike="noStrike" cap="none" dirty="0"/>
              <a:t>Members</a:t>
            </a:r>
            <a:endParaRPr b="0" i="0" u="none" strike="noStrike" cap="none" dirty="0"/>
          </a:p>
          <a:p>
            <a:pPr marL="850900" marR="203200" lvl="0" indent="-254000" algn="l" rtl="0"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en" b="0" i="0" u="none" strike="noStrike" cap="none" dirty="0"/>
              <a:t>Ankith Bhandary - 4NM17CS020</a:t>
            </a:r>
            <a:endParaRPr dirty="0"/>
          </a:p>
          <a:p>
            <a:pPr marL="850900" marR="203200" lvl="0" indent="-254000" algn="l" rtl="0"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en" b="0" i="0" u="none" strike="noStrike" cap="none" dirty="0"/>
              <a:t>Dhruv Shetty - 4NM17CS057</a:t>
            </a:r>
            <a:endParaRPr dirty="0"/>
          </a:p>
          <a:p>
            <a:pPr marL="850900" marR="203200" lvl="0" indent="-254000" algn="l" rtl="0"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en" b="0" i="0" u="none" strike="noStrike" cap="none" dirty="0"/>
              <a:t>Kishan - 4NM17CS090</a:t>
            </a:r>
            <a:endParaRPr dirty="0"/>
          </a:p>
          <a:p>
            <a:pPr marL="850900" marR="203200" lvl="0" indent="-254000" algn="l" rtl="0">
              <a:spcBef>
                <a:spcPts val="1600"/>
              </a:spcBef>
              <a:spcAft>
                <a:spcPts val="1600"/>
              </a:spcAft>
              <a:buSzPts val="1800"/>
              <a:buChar char="•"/>
            </a:pPr>
            <a:r>
              <a:rPr lang="en" b="0" i="0" u="none" strike="noStrike" cap="none" dirty="0"/>
              <a:t>Manukashyap U V - 4NM17CS101</a:t>
            </a:r>
            <a:endParaRPr b="0" i="0" u="none" strike="noStrike" cap="none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0"/>
          <p:cNvSpPr txBox="1">
            <a:spLocks noGrp="1"/>
          </p:cNvSpPr>
          <p:nvPr>
            <p:ph type="title"/>
          </p:nvPr>
        </p:nvSpPr>
        <p:spPr>
          <a:xfrm>
            <a:off x="295603" y="186953"/>
            <a:ext cx="8462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700">
                <a:latin typeface="Arial"/>
                <a:ea typeface="Arial"/>
                <a:cs typeface="Arial"/>
                <a:sym typeface="Arial"/>
              </a:rPr>
              <a:t>Convolution operation on a MxNx3 image matrix with a 3x3x3 Kernel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3063" y="1017950"/>
            <a:ext cx="6677874" cy="374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/>
          <p:nvPr/>
        </p:nvSpPr>
        <p:spPr>
          <a:xfrm>
            <a:off x="548562" y="1299129"/>
            <a:ext cx="4728900" cy="30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spAutoFit/>
          </a:bodyPr>
          <a:lstStyle/>
          <a:p>
            <a:pPr marL="508000" marR="10668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accurate model  </a:t>
            </a:r>
            <a:endParaRPr sz="2000" dirty="0"/>
          </a:p>
          <a:p>
            <a:pPr marL="292100" marR="1066800" lvl="2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Batch Size = 500  </a:t>
            </a:r>
            <a:endParaRPr sz="2000" dirty="0"/>
          </a:p>
          <a:p>
            <a:pPr marL="292100" marR="1066800" lvl="2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Steps per epoch = 400  </a:t>
            </a:r>
            <a:endParaRPr sz="2000" dirty="0"/>
          </a:p>
          <a:p>
            <a:pPr marL="292100" marR="1066800" lvl="2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Epochs = 50</a:t>
            </a:r>
            <a:endParaRPr sz="2000" dirty="0"/>
          </a:p>
          <a:p>
            <a:pPr marL="292100" marR="1066800" lvl="2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Accuracy = 99%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51"/>
          <p:cNvSpPr txBox="1">
            <a:spLocks noGrp="1"/>
          </p:cNvSpPr>
          <p:nvPr>
            <p:ph type="title"/>
          </p:nvPr>
        </p:nvSpPr>
        <p:spPr>
          <a:xfrm>
            <a:off x="2912969" y="704515"/>
            <a:ext cx="33180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700"/>
              <a:t>Training the model</a:t>
            </a:r>
            <a:endParaRPr sz="2700"/>
          </a:p>
        </p:txBody>
      </p:sp>
      <p:sp>
        <p:nvSpPr>
          <p:cNvPr id="291" name="Google Shape;291;p51"/>
          <p:cNvSpPr txBox="1"/>
          <p:nvPr/>
        </p:nvSpPr>
        <p:spPr>
          <a:xfrm>
            <a:off x="4572000" y="1299129"/>
            <a:ext cx="4516800" cy="23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 Used</a:t>
            </a:r>
            <a:endParaRPr sz="20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 CPU = 2 Core of Intel Xeon </a:t>
            </a:r>
            <a:endParaRPr sz="20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 GPU = Tesla P100 16GB VRAM  </a:t>
            </a:r>
            <a:endParaRPr sz="20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 RAM = 13GB</a:t>
            </a:r>
            <a:endParaRPr sz="20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 SSD = 10GB</a:t>
            </a:r>
            <a:endParaRPr sz="2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>
            <a:spLocks noGrp="1"/>
          </p:cNvSpPr>
          <p:nvPr>
            <p:ph type="title"/>
          </p:nvPr>
        </p:nvSpPr>
        <p:spPr>
          <a:xfrm>
            <a:off x="405085" y="116394"/>
            <a:ext cx="83340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700"/>
              <a:t>Accuracy Variation of Model Instances</a:t>
            </a:r>
            <a:endParaRPr sz="2700"/>
          </a:p>
        </p:txBody>
      </p:sp>
      <p:pic>
        <p:nvPicPr>
          <p:cNvPr id="297" name="Google Shape;297;p5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275" y="690950"/>
            <a:ext cx="6945450" cy="42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3"/>
          <p:cNvSpPr/>
          <p:nvPr/>
        </p:nvSpPr>
        <p:spPr>
          <a:xfrm>
            <a:off x="4571988" y="1012163"/>
            <a:ext cx="3773700" cy="2678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3"/>
          <p:cNvSpPr/>
          <p:nvPr/>
        </p:nvSpPr>
        <p:spPr>
          <a:xfrm>
            <a:off x="440452" y="832125"/>
            <a:ext cx="4067400" cy="3038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3"/>
          <p:cNvSpPr txBox="1">
            <a:spLocks noGrp="1"/>
          </p:cNvSpPr>
          <p:nvPr>
            <p:ph type="title"/>
          </p:nvPr>
        </p:nvSpPr>
        <p:spPr>
          <a:xfrm>
            <a:off x="2222738" y="299022"/>
            <a:ext cx="46986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700"/>
              <a:t>Loss and Accuracy Graph</a:t>
            </a:r>
            <a:endParaRPr sz="2700"/>
          </a:p>
        </p:txBody>
      </p:sp>
      <p:sp>
        <p:nvSpPr>
          <p:cNvPr id="305" name="Google Shape;305;p53"/>
          <p:cNvSpPr txBox="1"/>
          <p:nvPr/>
        </p:nvSpPr>
        <p:spPr>
          <a:xfrm>
            <a:off x="174500" y="3870623"/>
            <a:ext cx="89235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validation curve is above the training curve in accuracy variation graph, signifying that the model considered is not overfitting.</a:t>
            </a:r>
            <a:endParaRPr sz="70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 variation graph helps show the decline in bad predictions as the epoch count increases, further solidifying the parameters used in model 5</a:t>
            </a:r>
            <a:endParaRPr sz="7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E9B0EF5-C709-AA4E-956E-5AC602338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724151"/>
              </p:ext>
            </p:extLst>
          </p:nvPr>
        </p:nvGraphicFramePr>
        <p:xfrm>
          <a:off x="413083" y="102984"/>
          <a:ext cx="8262828" cy="4904448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180404">
                  <a:extLst>
                    <a:ext uri="{9D8B030D-6E8A-4147-A177-3AD203B41FA5}">
                      <a16:colId xmlns:a16="http://schemas.microsoft.com/office/drawing/2014/main" val="3616307699"/>
                    </a:ext>
                  </a:extLst>
                </a:gridCol>
                <a:gridCol w="1180404">
                  <a:extLst>
                    <a:ext uri="{9D8B030D-6E8A-4147-A177-3AD203B41FA5}">
                      <a16:colId xmlns:a16="http://schemas.microsoft.com/office/drawing/2014/main" val="2533760765"/>
                    </a:ext>
                  </a:extLst>
                </a:gridCol>
                <a:gridCol w="1180404">
                  <a:extLst>
                    <a:ext uri="{9D8B030D-6E8A-4147-A177-3AD203B41FA5}">
                      <a16:colId xmlns:a16="http://schemas.microsoft.com/office/drawing/2014/main" val="326739748"/>
                    </a:ext>
                  </a:extLst>
                </a:gridCol>
                <a:gridCol w="1180404">
                  <a:extLst>
                    <a:ext uri="{9D8B030D-6E8A-4147-A177-3AD203B41FA5}">
                      <a16:colId xmlns:a16="http://schemas.microsoft.com/office/drawing/2014/main" val="4062943414"/>
                    </a:ext>
                  </a:extLst>
                </a:gridCol>
                <a:gridCol w="1180404">
                  <a:extLst>
                    <a:ext uri="{9D8B030D-6E8A-4147-A177-3AD203B41FA5}">
                      <a16:colId xmlns:a16="http://schemas.microsoft.com/office/drawing/2014/main" val="2060746397"/>
                    </a:ext>
                  </a:extLst>
                </a:gridCol>
                <a:gridCol w="1180404">
                  <a:extLst>
                    <a:ext uri="{9D8B030D-6E8A-4147-A177-3AD203B41FA5}">
                      <a16:colId xmlns:a16="http://schemas.microsoft.com/office/drawing/2014/main" val="3588184542"/>
                    </a:ext>
                  </a:extLst>
                </a:gridCol>
                <a:gridCol w="1180404">
                  <a:extLst>
                    <a:ext uri="{9D8B030D-6E8A-4147-A177-3AD203B41FA5}">
                      <a16:colId xmlns:a16="http://schemas.microsoft.com/office/drawing/2014/main" val="2120403368"/>
                    </a:ext>
                  </a:extLst>
                </a:gridCol>
              </a:tblGrid>
              <a:tr h="3791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Features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 dirty="0">
                          <a:effectLst/>
                        </a:rPr>
                        <a:t>System [1]</a:t>
                      </a:r>
                      <a:endParaRPr lang="en-IN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System [2]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System [3]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System [4]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System [5]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Proposed System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444740"/>
                  </a:ext>
                </a:extLst>
              </a:tr>
              <a:tr h="6258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 dirty="0">
                          <a:effectLst/>
                        </a:rPr>
                        <a:t>Signs recognition</a:t>
                      </a:r>
                      <a:endParaRPr lang="en-IN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Detects only circular signs 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Doesn’t detect octagonal signs 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Detects all signs 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Detects all signs 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 Detects all signs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Detects all signs 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3056648"/>
                  </a:ext>
                </a:extLst>
              </a:tr>
              <a:tr h="3373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 Training Time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Less 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Less 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 Very high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High 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Less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 Less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91763"/>
                  </a:ext>
                </a:extLst>
              </a:tr>
              <a:tr h="6258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Tilted Board recognition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No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No 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 Yes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 Yes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Yes 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Yes 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020518"/>
                  </a:ext>
                </a:extLst>
              </a:tr>
              <a:tr h="6258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Occluded Boards  recognition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 dirty="0">
                          <a:effectLst/>
                        </a:rPr>
                        <a:t>No </a:t>
                      </a:r>
                      <a:endParaRPr lang="en-IN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No 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 dirty="0">
                          <a:effectLst/>
                        </a:rPr>
                        <a:t>Yes </a:t>
                      </a:r>
                      <a:endParaRPr lang="en-IN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 Yes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Yes 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 dirty="0">
                          <a:effectLst/>
                        </a:rPr>
                        <a:t> Yes</a:t>
                      </a:r>
                      <a:endParaRPr lang="en-IN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0553064"/>
                  </a:ext>
                </a:extLst>
              </a:tr>
              <a:tr h="7701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 dirty="0">
                          <a:effectLst/>
                        </a:rPr>
                        <a:t>Colour Independent Recognition </a:t>
                      </a:r>
                      <a:endParaRPr lang="en-IN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No 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No 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Yes 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 Yes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>
                          <a:effectLst/>
                        </a:rPr>
                        <a:t>No </a:t>
                      </a:r>
                      <a:endParaRPr lang="en-IN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 dirty="0">
                          <a:effectLst/>
                        </a:rPr>
                        <a:t>Yes </a:t>
                      </a:r>
                      <a:endParaRPr lang="en-IN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3697830"/>
                  </a:ext>
                </a:extLst>
              </a:tr>
              <a:tr h="7701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 dirty="0">
                          <a:effectLst/>
                        </a:rPr>
                        <a:t>Method</a:t>
                      </a:r>
                      <a:endParaRPr lang="en-IN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Contrast based detection</a:t>
                      </a: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Pattern Matching </a:t>
                      </a: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Mask R-CNN</a:t>
                      </a: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CNN</a:t>
                      </a: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ANN, Image Segmentation</a:t>
                      </a: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 dirty="0">
                          <a:effectLst/>
                        </a:rPr>
                        <a:t>CNN</a:t>
                      </a:r>
                      <a:endParaRPr lang="en-IN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091291"/>
                  </a:ext>
                </a:extLst>
              </a:tr>
              <a:tr h="7701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 dirty="0">
                          <a:effectLst/>
                        </a:rPr>
                        <a:t>Accuracy</a:t>
                      </a:r>
                      <a:endParaRPr lang="en-IN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 dirty="0">
                          <a:effectLst/>
                        </a:rPr>
                        <a:t>96%</a:t>
                      </a:r>
                      <a:endParaRPr lang="en-IN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 dirty="0">
                          <a:effectLst/>
                        </a:rPr>
                        <a:t>95%</a:t>
                      </a:r>
                      <a:endParaRPr lang="en-IN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 dirty="0">
                          <a:effectLst/>
                        </a:rPr>
                        <a:t>97.5%</a:t>
                      </a:r>
                      <a:endParaRPr lang="en-IN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 dirty="0">
                          <a:effectLst/>
                        </a:rPr>
                        <a:t>99%</a:t>
                      </a:r>
                      <a:endParaRPr lang="en-IN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 dirty="0">
                          <a:effectLst/>
                        </a:rPr>
                        <a:t>97%</a:t>
                      </a:r>
                      <a:endParaRPr lang="en-IN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000" b="0" dirty="0">
                          <a:effectLst/>
                        </a:rPr>
                        <a:t>99.59 %</a:t>
                      </a:r>
                      <a:endParaRPr lang="en-IN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5733" marR="35733" marT="35733" marB="3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7855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4280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801" y="152400"/>
            <a:ext cx="7794574" cy="507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4"/>
          <p:cNvSpPr txBox="1">
            <a:spLocks noGrp="1"/>
          </p:cNvSpPr>
          <p:nvPr>
            <p:ph type="title"/>
          </p:nvPr>
        </p:nvSpPr>
        <p:spPr>
          <a:xfrm>
            <a:off x="309561" y="231495"/>
            <a:ext cx="3722400" cy="69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</a:t>
            </a:r>
            <a:endParaRPr/>
          </a:p>
        </p:txBody>
      </p:sp>
      <p:pic>
        <p:nvPicPr>
          <p:cNvPr id="312" name="Google Shape;31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975" y="996200"/>
            <a:ext cx="3722400" cy="37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4"/>
          <p:cNvSpPr txBox="1"/>
          <p:nvPr/>
        </p:nvSpPr>
        <p:spPr>
          <a:xfrm>
            <a:off x="4645400" y="924200"/>
            <a:ext cx="43308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highlight>
                  <a:schemeClr val="lt1"/>
                </a:highlight>
              </a:rPr>
              <a:t>Model has achieved theoretical accuracy.</a:t>
            </a:r>
            <a:endParaRPr sz="2100">
              <a:highlight>
                <a:schemeClr val="lt1"/>
              </a:highlight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highlight>
                  <a:schemeClr val="lt1"/>
                </a:highlight>
              </a:rPr>
              <a:t>The model was successfully serialized for future use.</a:t>
            </a:r>
            <a:endParaRPr sz="2100">
              <a:highlight>
                <a:schemeClr val="lt1"/>
              </a:highlight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highlight>
                  <a:schemeClr val="lt1"/>
                </a:highlight>
              </a:rPr>
              <a:t>The practical use of the model yielded desirable results usable in real life scenario with minor modifications.</a:t>
            </a:r>
            <a:endParaRPr sz="21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5"/>
          <p:cNvPicPr preferRelativeResize="0"/>
          <p:nvPr/>
        </p:nvPicPr>
        <p:blipFill rotWithShape="1">
          <a:blip r:embed="rId3">
            <a:alphaModFix/>
          </a:blip>
          <a:srcRect t="6589" b="6589"/>
          <a:stretch/>
        </p:blipFill>
        <p:spPr>
          <a:xfrm>
            <a:off x="3970125" y="1031263"/>
            <a:ext cx="4528450" cy="314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5"/>
          <p:cNvSpPr txBox="1">
            <a:spLocks noGrp="1"/>
          </p:cNvSpPr>
          <p:nvPr>
            <p:ph type="title"/>
          </p:nvPr>
        </p:nvSpPr>
        <p:spPr>
          <a:xfrm>
            <a:off x="325050" y="410375"/>
            <a:ext cx="3030600" cy="83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Practical Implementation</a:t>
            </a:r>
            <a:endParaRPr sz="2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948" y="152400"/>
            <a:ext cx="673210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6"/>
          <p:cNvSpPr txBox="1"/>
          <p:nvPr/>
        </p:nvSpPr>
        <p:spPr>
          <a:xfrm>
            <a:off x="3198300" y="4743300"/>
            <a:ext cx="263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Welcome Page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7"/>
          <p:cNvSpPr txBox="1">
            <a:spLocks noGrp="1"/>
          </p:cNvSpPr>
          <p:nvPr>
            <p:ph type="title"/>
          </p:nvPr>
        </p:nvSpPr>
        <p:spPr>
          <a:xfrm>
            <a:off x="1723500" y="445025"/>
            <a:ext cx="56970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Real Time Detection With Logging</a:t>
            </a:r>
            <a:endParaRPr sz="2720"/>
          </a:p>
        </p:txBody>
      </p:sp>
      <p:pic>
        <p:nvPicPr>
          <p:cNvPr id="331" name="Google Shape;3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0525"/>
            <a:ext cx="4609730" cy="38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530" y="1190525"/>
            <a:ext cx="3684447" cy="380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700" y="76200"/>
            <a:ext cx="5912433" cy="49911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8"/>
          <p:cNvSpPr txBox="1">
            <a:spLocks noGrp="1"/>
          </p:cNvSpPr>
          <p:nvPr>
            <p:ph type="title"/>
          </p:nvPr>
        </p:nvSpPr>
        <p:spPr>
          <a:xfrm>
            <a:off x="5031925" y="743800"/>
            <a:ext cx="33360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40" b="1">
                <a:solidFill>
                  <a:srgbClr val="000000"/>
                </a:solidFill>
              </a:rPr>
              <a:t>Thank You</a:t>
            </a:r>
            <a:endParaRPr sz="4440" b="1">
              <a:solidFill>
                <a:srgbClr val="000000"/>
              </a:solidFill>
            </a:endParaRPr>
          </a:p>
        </p:txBody>
      </p:sp>
      <p:pic>
        <p:nvPicPr>
          <p:cNvPr id="339" name="Google Shape;33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006926" y="1185025"/>
            <a:ext cx="862499" cy="86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3">
            <a:alphaModFix/>
          </a:blip>
          <a:srcRect l="5140" r="5140"/>
          <a:stretch/>
        </p:blipFill>
        <p:spPr>
          <a:xfrm>
            <a:off x="2935705" y="0"/>
            <a:ext cx="62082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136358" y="-26070"/>
            <a:ext cx="4068000" cy="7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/>
              <a:t>Problem Statement</a:t>
            </a:r>
            <a:endParaRPr sz="2700" b="1" dirty="0"/>
          </a:p>
        </p:txBody>
      </p:sp>
      <p:sp>
        <p:nvSpPr>
          <p:cNvPr id="179" name="Google Shape;179;p33"/>
          <p:cNvSpPr txBox="1">
            <a:spLocks noGrp="1"/>
          </p:cNvSpPr>
          <p:nvPr>
            <p:ph type="body" idx="1"/>
          </p:nvPr>
        </p:nvSpPr>
        <p:spPr>
          <a:xfrm>
            <a:off x="136358" y="120315"/>
            <a:ext cx="3681663" cy="48848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 dirty="0"/>
              <a:t>Creation of an automatic, fast and lightweight system that is capable of real time detection, classification and interpretation of the traffic signs</a:t>
            </a:r>
            <a:endParaRPr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 l="22672" r="22667"/>
          <a:stretch/>
        </p:blipFill>
        <p:spPr>
          <a:xfrm>
            <a:off x="5442850" y="308100"/>
            <a:ext cx="3402000" cy="4521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4"/>
          <p:cNvSpPr txBox="1">
            <a:spLocks noGrp="1"/>
          </p:cNvSpPr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Objectives</a:t>
            </a:r>
            <a:endParaRPr b="1"/>
          </a:p>
        </p:txBody>
      </p:sp>
      <p:sp>
        <p:nvSpPr>
          <p:cNvPr id="186" name="Google Shape;186;p34"/>
          <p:cNvSpPr txBox="1">
            <a:spLocks noGrp="1"/>
          </p:cNvSpPr>
          <p:nvPr>
            <p:ph type="body" idx="1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Train a deep learning model on an industry standard database of traffic signs.</a:t>
            </a:r>
            <a:endParaRPr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Refine the model to detect traffic signs with large intra-category appearance variation.</a:t>
            </a:r>
            <a:endParaRPr/>
          </a:p>
          <a:p>
            <a:pPr marL="457200" lvl="0" indent="-330200" algn="l" rtl="0">
              <a:spcBef>
                <a:spcPts val="1600"/>
              </a:spcBef>
              <a:spcAft>
                <a:spcPts val="1600"/>
              </a:spcAft>
              <a:buSzPts val="1600"/>
              <a:buChar char="●"/>
            </a:pPr>
            <a:r>
              <a:rPr lang="en"/>
              <a:t>Provide real time detection, classification and interpretation of the traffic signs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5"/>
          <p:cNvPicPr preferRelativeResize="0"/>
          <p:nvPr/>
        </p:nvPicPr>
        <p:blipFill rotWithShape="1">
          <a:blip r:embed="rId3">
            <a:alphaModFix/>
          </a:blip>
          <a:srcRect l="19745" r="19739"/>
          <a:stretch/>
        </p:blipFill>
        <p:spPr>
          <a:xfrm>
            <a:off x="0" y="24"/>
            <a:ext cx="3808977" cy="51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5"/>
          <p:cNvSpPr txBox="1">
            <a:spLocks noGrp="1"/>
          </p:cNvSpPr>
          <p:nvPr>
            <p:ph type="ctrTitle"/>
          </p:nvPr>
        </p:nvSpPr>
        <p:spPr>
          <a:xfrm>
            <a:off x="4269750" y="913500"/>
            <a:ext cx="4202700" cy="33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Literature Survey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" name="Google Shape;197;p36"/>
          <p:cNvGraphicFramePr/>
          <p:nvPr/>
        </p:nvGraphicFramePr>
        <p:xfrm>
          <a:off x="225300" y="156678"/>
          <a:ext cx="8693400" cy="4830145"/>
        </p:xfrm>
        <a:graphic>
          <a:graphicData uri="http://schemas.openxmlformats.org/drawingml/2006/table">
            <a:tbl>
              <a:tblPr>
                <a:noFill/>
                <a:tableStyleId>{EBCDBDB2-12ED-4DC5-9AE0-ADF261BA8959}</a:tableStyleId>
              </a:tblPr>
              <a:tblGrid>
                <a:gridCol w="217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3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3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Paper Name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Abstract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Methods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Conclusion and Future work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0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i="1" u="none" strike="noStrike" cap="none">
                          <a:solidFill>
                            <a:schemeClr val="dk1"/>
                          </a:solidFill>
                        </a:rPr>
                        <a:t>Towards Reliable Traffic Sign Recognition</a:t>
                      </a:r>
                      <a:endParaRPr sz="1400" b="1" i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-Benjamin H ̈oferlin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Intelligent Systems Group Universit ̈ at Stuttgart Stuttgart, Germany benjamin.höferlin@vis.uni-stuttgart.de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-Klaus Zimmermann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European Technology Center (EuTEC) Sony Deutschland GmbH Stuttgart, Germany klaus.zimmermann@sony.de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System architecture for reliable detection of circular traffic signs.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First research into computer aided traffic sign detection in the 80s.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Usage of color segmentation, color thresholding and Bayesian classification of color in old research.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Hough transform and its derivatives.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Detection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 ○ Two fold detection stage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 ○ Shape based detection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 ○ Content based detection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Refinement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 ○ Contracting Curve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Density Algorithm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Classification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  ○ Two Multi-Layered Perceptrons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Conclusion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 ○ 30 minute long test yielded 96.4% correct detections.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Future Work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 ○ Detection of non circular signs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 ○ Better methods for classification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" name="Google Shape;202;p37"/>
          <p:cNvGraphicFramePr/>
          <p:nvPr/>
        </p:nvGraphicFramePr>
        <p:xfrm>
          <a:off x="219350" y="41940"/>
          <a:ext cx="8705300" cy="5059620"/>
        </p:xfrm>
        <a:graphic>
          <a:graphicData uri="http://schemas.openxmlformats.org/drawingml/2006/table">
            <a:tbl>
              <a:tblPr>
                <a:noFill/>
                <a:tableStyleId>{EBCDBDB2-12ED-4DC5-9AE0-ADF261BA8959}</a:tableStyleId>
              </a:tblPr>
              <a:tblGrid>
                <a:gridCol w="217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6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6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Paper Name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Abstract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Methods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Conclusion and Future work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i="1" u="none" strike="noStrike" cap="none">
                          <a:solidFill>
                            <a:schemeClr val="dk1"/>
                          </a:solidFill>
                        </a:rPr>
                        <a:t>Detection And Recognition of Indian Traffic Signs</a:t>
                      </a:r>
                      <a:endParaRPr sz="1400" b="1" i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- Pritika Priya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Dhara Modha, Mansi Agrawal Department Of Information Technology,Bharati Vidyapeeth College Of Engineering For Women, Pune-43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● An automatic system which would detect, recognize and interpret the meaning of the traffic signs for the driver.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Use of several image processing techniques to enhance the efficiency and speed of the system.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Disburden the drivers and reduce road accidents for a better and safe driving, thus implementing the concept of intelligent vehicle.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Detection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  ○ Image blurring algorithm   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  ○ Color filtering Blob detection 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Classification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  ○ Based on shapes:     circle, rectangle and triangle.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Recognition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 ○ Use of pattern matching algorithms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to compare extracted ROI with standard templates.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 ○ If pattern is found, sound notification is given to the driver otherwise the image is discarded.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Conclusion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 ○ Describes the system that is strictly used to differentiate Indian Traffic Signs that is subdivided in three classes according to the shapes.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Future Work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 ○ Improve the robustness of the system.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 ○ Make the system work for highly tilted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signs.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" name="Google Shape;207;p38"/>
          <p:cNvGraphicFramePr/>
          <p:nvPr/>
        </p:nvGraphicFramePr>
        <p:xfrm>
          <a:off x="225300" y="105938"/>
          <a:ext cx="8693400" cy="4931625"/>
        </p:xfrm>
        <a:graphic>
          <a:graphicData uri="http://schemas.openxmlformats.org/drawingml/2006/table">
            <a:tbl>
              <a:tblPr>
                <a:noFill/>
                <a:tableStyleId>{EBCDBDB2-12ED-4DC5-9AE0-ADF261BA8959}</a:tableStyleId>
              </a:tblPr>
              <a:tblGrid>
                <a:gridCol w="217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3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3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1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Paper Name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Abstract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Methods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Future work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i="1" u="none" strike="noStrike" cap="none">
                          <a:solidFill>
                            <a:schemeClr val="dk1"/>
                          </a:solidFill>
                        </a:rPr>
                        <a:t>Deep Learning for Large-Scale Traffic-Sign Detection and Recognition</a:t>
                      </a:r>
                      <a:endParaRPr sz="1400" b="1" i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-Domen Tabernik and Danijel Skoˇcaj Faculty Computer and Information Science, University of Ljubljana Veˇcna pot 113,1000 Ljubljana {domen.tabernik,danijel.skocaj}@fri.uni-lj. si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Use of Mask R-CNN for Traffic sign detection and recognition.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Using deep learning method for detection of traffic signs with large intra-category appearance variation.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This approach is used for detection of 200 traffic-sign categories.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Detection and Recognition using Mask R-CNN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○ Online hard-example mining (OEHM)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○ Distribution of selected training sample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○ Sample weighting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○ Adjusting region pass-through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during detection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Data augmentation technique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○ This technique is used to generate several instances of traffic-signs and hence provide diverse data for the deep learning model.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Conclusion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○ Average precision of 97.5% achieved in correct detections with an error rate of just 2%-3%.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Future Work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○ Improving the system to achieve ideal performance.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Google Shape;212;p39"/>
          <p:cNvGraphicFramePr/>
          <p:nvPr/>
        </p:nvGraphicFramePr>
        <p:xfrm>
          <a:off x="225300" y="71963"/>
          <a:ext cx="8693400" cy="4999575"/>
        </p:xfrm>
        <a:graphic>
          <a:graphicData uri="http://schemas.openxmlformats.org/drawingml/2006/table">
            <a:tbl>
              <a:tblPr>
                <a:noFill/>
                <a:tableStyleId>{EBCDBDB2-12ED-4DC5-9AE0-ADF261BA8959}</a:tableStyleId>
              </a:tblPr>
              <a:tblGrid>
                <a:gridCol w="227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3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3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9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Paper Name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Abstract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Methods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Conclusion and Future work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i="1" u="none" strike="noStrike" cap="none">
                          <a:solidFill>
                            <a:schemeClr val="dk1"/>
                          </a:solidFill>
                        </a:rPr>
                        <a:t>Traffic Sign Classification Using Deep Inception Based Convolutional Networks</a:t>
                      </a:r>
                      <a:endParaRPr sz="1400" b="1" i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-Mrinal Haloi 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IIT Guwahati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mrinal.haloi11@gmail.com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● Use of spatial transformer layers and a modified version of inception module specifically designed for capturing local and global features together.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Classify precisely intraclass samples even under deformations.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This approach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addresses the concern of exploding parameters and augmentations.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Transformation invariant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  ○ Localisation network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  ○ Grid generator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  ○ Sampling unit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 Proposed Pipeline 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 ○ A modified version of           GoogLeNet Inception module is used  for classification task.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● GTSRB data set is used for training and testing.  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Conclusion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○ Achieves the state-of-the-art performance of 99.81% on GTSRB dataset.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● Future Work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  ○ Improving the system to achieve ideal performance.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2172</TotalTime>
  <Words>1542</Words>
  <Application>Microsoft Macintosh PowerPoint</Application>
  <PresentationFormat>On-screen Show (16:9)</PresentationFormat>
  <Paragraphs>304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Calibri</vt:lpstr>
      <vt:lpstr>Arial Black</vt:lpstr>
      <vt:lpstr>Arial</vt:lpstr>
      <vt:lpstr>Simple Light</vt:lpstr>
      <vt:lpstr>Traffic Sign Classification</vt:lpstr>
      <vt:lpstr>About the team</vt:lpstr>
      <vt:lpstr>Problem Statement</vt:lpstr>
      <vt:lpstr>Objectives</vt:lpstr>
      <vt:lpstr>Literature Survey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About the dataset</vt:lpstr>
      <vt:lpstr>General Information</vt:lpstr>
      <vt:lpstr>Data Set Values</vt:lpstr>
      <vt:lpstr>Data set analysis</vt:lpstr>
      <vt:lpstr>Image Classification and Augmentation</vt:lpstr>
      <vt:lpstr>CNN model for TSC</vt:lpstr>
      <vt:lpstr>Convolution Neural Network</vt:lpstr>
      <vt:lpstr>CNN Model for TSC</vt:lpstr>
      <vt:lpstr>CNN Model Info</vt:lpstr>
      <vt:lpstr>Convolution operation on a MxNx3 image matrix with a 3x3x3 Kernel</vt:lpstr>
      <vt:lpstr>Training the model</vt:lpstr>
      <vt:lpstr>Accuracy Variation of Model Instances</vt:lpstr>
      <vt:lpstr>Loss and Accuracy Graph</vt:lpstr>
      <vt:lpstr>PowerPoint Presentation</vt:lpstr>
      <vt:lpstr>Outcome</vt:lpstr>
      <vt:lpstr>Practical Implementation</vt:lpstr>
      <vt:lpstr>PowerPoint Presentation</vt:lpstr>
      <vt:lpstr>Real Time Detection With Logging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Sign Classification</dc:title>
  <cp:lastModifiedBy>Manukashyap U V</cp:lastModifiedBy>
  <cp:revision>2</cp:revision>
  <dcterms:modified xsi:type="dcterms:W3CDTF">2021-07-02T15:47:01Z</dcterms:modified>
</cp:coreProperties>
</file>